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 Bold" charset="1" panose="020B0803050000020004"/>
      <p:regular r:id="rId10"/>
    </p:embeddedFont>
    <p:embeddedFont>
      <p:font typeface="Fira Sans Bold Bold" charset="1" panose="020B0903050000020004"/>
      <p:regular r:id="rId11"/>
    </p:embeddedFont>
    <p:embeddedFont>
      <p:font typeface="Fira Sans Bold Italics" charset="1" panose="020B0803050000020004"/>
      <p:regular r:id="rId12"/>
    </p:embeddedFont>
    <p:embeddedFont>
      <p:font typeface="Fira Sans Bold Bold Italics" charset="1" panose="020B0903050000020004"/>
      <p:regular r:id="rId13"/>
    </p:embeddedFont>
    <p:embeddedFont>
      <p:font typeface="Fira Sans Light" charset="1" panose="020B0403050000020004"/>
      <p:regular r:id="rId14"/>
    </p:embeddedFont>
    <p:embeddedFont>
      <p:font typeface="Fira Sans Light Bold" charset="1" panose="020B0503050000020004"/>
      <p:regular r:id="rId15"/>
    </p:embeddedFont>
    <p:embeddedFont>
      <p:font typeface="Fira Sans Light Italics" charset="1" panose="020B0403050000020004"/>
      <p:regular r:id="rId16"/>
    </p:embeddedFont>
    <p:embeddedFont>
      <p:font typeface="Fira Sans Light Bold Italics" charset="1" panose="020B0503050000020004"/>
      <p:regular r:id="rId17"/>
    </p:embeddedFont>
    <p:embeddedFont>
      <p:font typeface="Fira Sans Medium" charset="1" panose="020B0603050000020004"/>
      <p:regular r:id="rId18"/>
    </p:embeddedFont>
    <p:embeddedFont>
      <p:font typeface="Fira Sans Medium Bold" charset="1" panose="020B0603050000020004"/>
      <p:regular r:id="rId19"/>
    </p:embeddedFont>
    <p:embeddedFont>
      <p:font typeface="Fira Sans Medium Italics" charset="1" panose="020B0603050000020004"/>
      <p:regular r:id="rId20"/>
    </p:embeddedFont>
    <p:embeddedFont>
      <p:font typeface="Fira Sans Medium Bold Italics" charset="1" panose="020B070305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28.png" Type="http://schemas.openxmlformats.org/officeDocument/2006/relationships/image"/><Relationship Id="rId19" Target="../media/image29.svg" Type="http://schemas.openxmlformats.org/officeDocument/2006/relationships/image"/><Relationship Id="rId2" Target="../media/image12.png" Type="http://schemas.openxmlformats.org/officeDocument/2006/relationships/image"/><Relationship Id="rId20" Target="../media/image30.png" Type="http://schemas.openxmlformats.org/officeDocument/2006/relationships/image"/><Relationship Id="rId21" Target="../media/image31.svg" Type="http://schemas.openxmlformats.org/officeDocument/2006/relationships/image"/><Relationship Id="rId22" Target="../media/image32.png" Type="http://schemas.openxmlformats.org/officeDocument/2006/relationships/image"/><Relationship Id="rId23" Target="../media/image33.svg" Type="http://schemas.openxmlformats.org/officeDocument/2006/relationships/image"/><Relationship Id="rId24" Target="../media/image34.png" Type="http://schemas.openxmlformats.org/officeDocument/2006/relationships/image"/><Relationship Id="rId25" Target="../media/image35.svg" Type="http://schemas.openxmlformats.org/officeDocument/2006/relationships/image"/><Relationship Id="rId26" Target="../media/image36.png" Type="http://schemas.openxmlformats.org/officeDocument/2006/relationships/image"/><Relationship Id="rId27" Target="../media/image37.svg" Type="http://schemas.openxmlformats.org/officeDocument/2006/relationships/image"/><Relationship Id="rId28" Target="../media/image38.png" Type="http://schemas.openxmlformats.org/officeDocument/2006/relationships/image"/><Relationship Id="rId29" Target="../media/image39.svg" Type="http://schemas.openxmlformats.org/officeDocument/2006/relationships/image"/><Relationship Id="rId3" Target="../media/image13.svg" Type="http://schemas.openxmlformats.org/officeDocument/2006/relationships/image"/><Relationship Id="rId30" Target="../media/image40.png" Type="http://schemas.openxmlformats.org/officeDocument/2006/relationships/image"/><Relationship Id="rId31" Target="../media/image41.svg" Type="http://schemas.openxmlformats.org/officeDocument/2006/relationships/image"/><Relationship Id="rId32" Target="../media/image42.png" Type="http://schemas.openxmlformats.org/officeDocument/2006/relationships/image"/><Relationship Id="rId33" Target="../media/image43.svg" Type="http://schemas.openxmlformats.org/officeDocument/2006/relationships/image"/><Relationship Id="rId34" Target="../media/image44.png" Type="http://schemas.openxmlformats.org/officeDocument/2006/relationships/image"/><Relationship Id="rId35" Target="../media/image45.svg" Type="http://schemas.openxmlformats.org/officeDocument/2006/relationships/image"/><Relationship Id="rId36" Target="../media/image46.png" Type="http://schemas.openxmlformats.org/officeDocument/2006/relationships/image"/><Relationship Id="rId37" Target="../media/image47.svg" Type="http://schemas.openxmlformats.org/officeDocument/2006/relationships/image"/><Relationship Id="rId38" Target="../media/image48.png" Type="http://schemas.openxmlformats.org/officeDocument/2006/relationships/image"/><Relationship Id="rId39" Target="../media/image49.svg" Type="http://schemas.openxmlformats.org/officeDocument/2006/relationships/image"/><Relationship Id="rId4" Target="../media/image14.png" Type="http://schemas.openxmlformats.org/officeDocument/2006/relationships/image"/><Relationship Id="rId40" Target="../media/image50.png" Type="http://schemas.openxmlformats.org/officeDocument/2006/relationships/image"/><Relationship Id="rId41" Target="../media/image51.svg" Type="http://schemas.openxmlformats.org/officeDocument/2006/relationships/image"/><Relationship Id="rId42" Target="../media/image52.png" Type="http://schemas.openxmlformats.org/officeDocument/2006/relationships/image"/><Relationship Id="rId43" Target="../media/image53.svg" Type="http://schemas.openxmlformats.org/officeDocument/2006/relationships/image"/><Relationship Id="rId44" Target="../media/image54.png" Type="http://schemas.openxmlformats.org/officeDocument/2006/relationships/image"/><Relationship Id="rId45" Target="../media/image55.svg" Type="http://schemas.openxmlformats.org/officeDocument/2006/relationships/image"/><Relationship Id="rId46" Target="../media/image56.png" Type="http://schemas.openxmlformats.org/officeDocument/2006/relationships/image"/><Relationship Id="rId47" Target="../media/image57.svg" Type="http://schemas.openxmlformats.org/officeDocument/2006/relationships/image"/><Relationship Id="rId48" Target="../media/image58.png" Type="http://schemas.openxmlformats.org/officeDocument/2006/relationships/image"/><Relationship Id="rId49" Target="../media/image59.svg" Type="http://schemas.openxmlformats.org/officeDocument/2006/relationships/image"/><Relationship Id="rId5" Target="../media/image15.svg" Type="http://schemas.openxmlformats.org/officeDocument/2006/relationships/image"/><Relationship Id="rId50" Target="../media/image60.png" Type="http://schemas.openxmlformats.org/officeDocument/2006/relationships/image"/><Relationship Id="rId51" Target="../media/image61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36453"/>
            <a:ext cx="10202605" cy="4501490"/>
            <a:chOff x="0" y="0"/>
            <a:chExt cx="13603473" cy="60019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603473" cy="487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Company Internal Deck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196806"/>
              <a:ext cx="13603473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Add a short description here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93956" y="104415"/>
              <a:ext cx="432316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NTTF</a:t>
              </a:r>
            </a:p>
          </p:txBody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05010" cy="78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08294"/>
            <a:ext cx="1623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Calendar and Key Dates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2132232"/>
          <a:ext cx="16230600" cy="6738171"/>
        </p:xfrm>
        <a:graphic>
          <a:graphicData uri="http://schemas.openxmlformats.org/drawingml/2006/table">
            <a:tbl>
              <a:tblPr/>
              <a:tblGrid>
                <a:gridCol w="4057650"/>
                <a:gridCol w="4057650"/>
                <a:gridCol w="4057650"/>
                <a:gridCol w="4057650"/>
              </a:tblGrid>
              <a:tr h="638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 Bold"/>
                        </a:rPr>
                        <a:t>January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 Bold"/>
                        </a:rPr>
                        <a:t>February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 Bold"/>
                        </a:rPr>
                        <a:t>March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 Bold"/>
                        </a:rPr>
                        <a:t>April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</a:tr>
              <a:tr h="15250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 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 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 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 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6531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"/>
                        </a:rPr>
                        <a:t>May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"/>
                        </a:rPr>
                        <a:t>June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"/>
                        </a:rPr>
                        <a:t>July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"/>
                        </a:rPr>
                        <a:t>August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</a:tr>
              <a:tr h="18200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 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6531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"/>
                        </a:rPr>
                        <a:t>September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"/>
                        </a:rPr>
                        <a:t>October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"/>
                        </a:rPr>
                        <a:t>November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Fira Sans Medium"/>
                        </a:rPr>
                        <a:t>December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</a:tr>
              <a:tr h="1448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4F4F4"/>
                          </a:solidFill>
                          <a:latin typeface="Fira Sans Light"/>
                        </a:rPr>
                        <a:t>Double click to add task or events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9269693"/>
            <a:ext cx="5231327" cy="29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4F4F4"/>
                </a:solidFill>
                <a:latin typeface="Fira Sans Light Bold"/>
              </a:rPr>
              <a:t>Back to Agenda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6786776" y="-286119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016977" y="1719582"/>
            <a:ext cx="4493889" cy="1386836"/>
            <a:chOff x="0" y="0"/>
            <a:chExt cx="5991852" cy="184911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599185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Light"/>
                </a:rPr>
                <a:t>Summer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62723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@reallygreatsite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01956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hello@reallygreatsite.com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16790" y="4451034"/>
            <a:ext cx="4493889" cy="1384933"/>
            <a:chOff x="0" y="0"/>
            <a:chExt cx="5991852" cy="184657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0186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@reallygreatsite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99419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hello@reallygreatsite.com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99185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 u="none">
                  <a:solidFill>
                    <a:srgbClr val="000000"/>
                  </a:solidFill>
                  <a:latin typeface="Fira Sans Light"/>
                </a:rPr>
                <a:t>Winter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06521" y="7712754"/>
            <a:ext cx="4493889" cy="1383030"/>
            <a:chOff x="0" y="0"/>
            <a:chExt cx="5991852" cy="184404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57648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@reallygreatsite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296882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hello@reallygreatsite.com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599185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Light"/>
                </a:rPr>
                <a:t>Fall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1417964"/>
            <a:ext cx="6113968" cy="2721764"/>
            <a:chOff x="0" y="0"/>
            <a:chExt cx="8151957" cy="362901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3006295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4F4F4"/>
                  </a:solidFill>
                  <a:latin typeface="Fira Sans Light"/>
                </a:rPr>
                <a:t>Feel free to reach out!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8151957" cy="2606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>
                  <a:solidFill>
                    <a:srgbClr val="F4F4F4"/>
                  </a:solidFill>
                  <a:latin typeface="Fira Sans Medium"/>
                </a:rPr>
                <a:t>Do you have</a:t>
              </a:r>
            </a:p>
            <a:p>
              <a:pPr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>
                  <a:solidFill>
                    <a:srgbClr val="F4F4F4"/>
                  </a:solidFill>
                  <a:latin typeface="Fira Sans Medium"/>
                </a:rPr>
                <a:t>any questions? </a:t>
              </a: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068855" y="1028700"/>
            <a:ext cx="2695869" cy="2334501"/>
            <a:chOff x="0" y="0"/>
            <a:chExt cx="4282440" cy="3708400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r="0" t="-6586" b="-66632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320317" y="3976249"/>
            <a:ext cx="2695869" cy="2334501"/>
            <a:chOff x="0" y="0"/>
            <a:chExt cx="4282440" cy="370840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46" r="-14946" t="0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6786776" y="7043640"/>
            <a:ext cx="2695869" cy="2334501"/>
            <a:chOff x="0" y="0"/>
            <a:chExt cx="4282440" cy="3708400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40061" r="-22201" t="-15843" b="-9076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28700" y="8968143"/>
            <a:ext cx="5231327" cy="29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4F4F4"/>
                </a:solidFill>
                <a:latin typeface="Fira Sans Light Bold"/>
              </a:rPr>
              <a:t>Back to Agenda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3946254"/>
          <a:ext cx="16230600" cy="4527038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Company Handbook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Code of Business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Style Guide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Security Policies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Workshop Materials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Training Courses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1973876" y="1098850"/>
            <a:ext cx="5514998" cy="1997710"/>
            <a:chOff x="0" y="0"/>
            <a:chExt cx="4160594" cy="1507101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4160594" cy="1507101"/>
            </a:xfrm>
            <a:custGeom>
              <a:avLst/>
              <a:gdLst/>
              <a:ahLst/>
              <a:cxnLst/>
              <a:rect r="r" b="b" t="t" l="l"/>
              <a:pathLst>
                <a:path h="1507101" w="4160594">
                  <a:moveTo>
                    <a:pt x="42114" y="0"/>
                  </a:moveTo>
                  <a:lnTo>
                    <a:pt x="4118480" y="0"/>
                  </a:lnTo>
                  <a:cubicBezTo>
                    <a:pt x="4129649" y="0"/>
                    <a:pt x="4140361" y="4437"/>
                    <a:pt x="4148259" y="12335"/>
                  </a:cubicBezTo>
                  <a:cubicBezTo>
                    <a:pt x="4156157" y="20233"/>
                    <a:pt x="4160594" y="30945"/>
                    <a:pt x="4160594" y="42114"/>
                  </a:cubicBezTo>
                  <a:lnTo>
                    <a:pt x="4160594" y="1464987"/>
                  </a:lnTo>
                  <a:cubicBezTo>
                    <a:pt x="4160594" y="1476157"/>
                    <a:pt x="4156157" y="1486868"/>
                    <a:pt x="4148259" y="1494766"/>
                  </a:cubicBezTo>
                  <a:cubicBezTo>
                    <a:pt x="4140361" y="1502664"/>
                    <a:pt x="4129649" y="1507101"/>
                    <a:pt x="4118480" y="1507101"/>
                  </a:cubicBezTo>
                  <a:lnTo>
                    <a:pt x="42114" y="1507101"/>
                  </a:lnTo>
                  <a:cubicBezTo>
                    <a:pt x="30945" y="1507101"/>
                    <a:pt x="20233" y="1502664"/>
                    <a:pt x="12335" y="1494766"/>
                  </a:cubicBezTo>
                  <a:cubicBezTo>
                    <a:pt x="4437" y="1486868"/>
                    <a:pt x="0" y="1476157"/>
                    <a:pt x="0" y="1464987"/>
                  </a:cubicBezTo>
                  <a:lnTo>
                    <a:pt x="0" y="42114"/>
                  </a:lnTo>
                  <a:cubicBezTo>
                    <a:pt x="0" y="30945"/>
                    <a:pt x="4437" y="20233"/>
                    <a:pt x="12335" y="12335"/>
                  </a:cubicBezTo>
                  <a:cubicBezTo>
                    <a:pt x="20233" y="4437"/>
                    <a:pt x="30945" y="0"/>
                    <a:pt x="42114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Fira Sans Light Bold"/>
                </a:rPr>
                <a:t>Tip:</a:t>
              </a:r>
              <a:r>
                <a:rPr lang="en-US" sz="1600">
                  <a:solidFill>
                    <a:srgbClr val="000000"/>
                  </a:solidFill>
                  <a:latin typeface="Fira Sans Light"/>
                </a:rPr>
                <a:t> Use links to go to the various resources of your company.</a:t>
              </a:r>
            </a:p>
            <a:p>
              <a:pPr>
                <a:lnSpc>
                  <a:spcPts val="2240"/>
                </a:lnSpc>
              </a:pP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Fira Sans Light Bold"/>
                </a:rPr>
                <a:t>How: </a:t>
              </a:r>
              <a:r>
                <a:rPr lang="en-US" sz="1600">
                  <a:solidFill>
                    <a:srgbClr val="000000"/>
                  </a:solidFill>
                  <a:latin typeface="Fira Sans Light"/>
                </a:rPr>
                <a:t>Highlight text, click on the link symbol on the toolbar, and paste the link of the document or websites that you want to connect.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28700"/>
            <a:ext cx="69105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Resources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9067" y="8937707"/>
            <a:ext cx="5231327" cy="29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4F4F4"/>
                </a:solidFill>
                <a:latin typeface="Fira Sans Light Bold"/>
              </a:rPr>
              <a:t>Back to Agenda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912062"/>
            <a:ext cx="16230600" cy="5087122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911356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Whiteboard Page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35763" y="3345365"/>
            <a:ext cx="840801" cy="84079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24906" b="-2490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354405" y="3345365"/>
            <a:ext cx="840801" cy="84079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5000" b="-2500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373046" y="3345365"/>
            <a:ext cx="840801" cy="84079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6262" r="-28127" t="-6043" b="-12407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79403" y="3528223"/>
            <a:ext cx="2506383" cy="1315879"/>
            <a:chOff x="0" y="0"/>
            <a:chExt cx="1035847" cy="543831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035847" cy="543831"/>
            </a:xfrm>
            <a:custGeom>
              <a:avLst/>
              <a:gdLst/>
              <a:ahLst/>
              <a:cxnLst/>
              <a:rect r="r" b="b" t="t" l="l"/>
              <a:pathLst>
                <a:path h="543831" w="1035847">
                  <a:moveTo>
                    <a:pt x="0" y="0"/>
                  </a:moveTo>
                  <a:lnTo>
                    <a:pt x="1035847" y="0"/>
                  </a:lnTo>
                  <a:lnTo>
                    <a:pt x="1035847" y="543831"/>
                  </a:lnTo>
                  <a:lnTo>
                    <a:pt x="0" y="543831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4F4F4"/>
                  </a:solidFill>
                  <a:latin typeface="Fira Sans Medium"/>
                </a:rPr>
                <a:t>Write a note here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864155" y="4186163"/>
            <a:ext cx="1055971" cy="1055967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76" r="-24976" t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682345" y="4558908"/>
            <a:ext cx="1966688" cy="196668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Medium"/>
                </a:rPr>
                <a:t>Write a note here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970279" y="5904399"/>
            <a:ext cx="840801" cy="840798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5000" b="-2500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920126" y="430400"/>
            <a:ext cx="2067159" cy="206715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4F4F4"/>
                  </a:solidFill>
                  <a:latin typeface="Fira Sans Medium"/>
                </a:rPr>
                <a:t>Copy a note, drag to the board, and write your ideas.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177949" y="430400"/>
            <a:ext cx="2081351" cy="208135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Medium"/>
                </a:rPr>
                <a:t>Copy a note, drag to the board, and write your ideas.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8199209"/>
            <a:ext cx="16230600" cy="735073"/>
            <a:chOff x="0" y="0"/>
            <a:chExt cx="12244598" cy="554549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0" y="0"/>
              <a:ext cx="12244598" cy="554549"/>
            </a:xfrm>
            <a:custGeom>
              <a:avLst/>
              <a:gdLst/>
              <a:ahLst/>
              <a:cxnLst/>
              <a:rect r="r" b="b" t="t" l="l"/>
              <a:pathLst>
                <a:path h="554549" w="12244598">
                  <a:moveTo>
                    <a:pt x="0" y="0"/>
                  </a:moveTo>
                  <a:lnTo>
                    <a:pt x="12244598" y="0"/>
                  </a:lnTo>
                  <a:lnTo>
                    <a:pt x="12244598" y="554549"/>
                  </a:lnTo>
                  <a:lnTo>
                    <a:pt x="0" y="554549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Light Bold"/>
                </a:rPr>
                <a:t>Tip: </a:t>
              </a:r>
              <a:r>
                <a:rPr lang="en-US" sz="1500">
                  <a:solidFill>
                    <a:srgbClr val="000000"/>
                  </a:solidFill>
                  <a:latin typeface="Fira Sans Light"/>
                </a:rPr>
                <a:t>Collaboration makes teamwork easier! Click "Share" and invite your teammates to fill this up. Use this whiteboard page for bulletins, brainstorms, and other fun team ideas! 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8700" y="9269693"/>
            <a:ext cx="5231327" cy="29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4F4F4"/>
                </a:solidFill>
                <a:latin typeface="Fira Sans Light Bold"/>
              </a:rPr>
              <a:t>Back to Agenda Page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19252" y="3560833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4F4F4"/>
                  </a:solidFill>
                  <a:latin typeface="Fira Sans Medium"/>
                </a:rPr>
                <a:t>Add a main topic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97126" y="3751552"/>
            <a:ext cx="1996547" cy="1090322"/>
            <a:chOff x="0" y="0"/>
            <a:chExt cx="975130" cy="532522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975130" cy="532522"/>
            </a:xfrm>
            <a:custGeom>
              <a:avLst/>
              <a:gdLst/>
              <a:ahLst/>
              <a:cxnLst/>
              <a:rect r="r" b="b" t="t" l="l"/>
              <a:pathLst>
                <a:path h="532522" w="975130">
                  <a:moveTo>
                    <a:pt x="0" y="0"/>
                  </a:moveTo>
                  <a:lnTo>
                    <a:pt x="975130" y="0"/>
                  </a:lnTo>
                  <a:lnTo>
                    <a:pt x="975130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4F4F4"/>
                  </a:solidFill>
                  <a:latin typeface="Fira Sans Medium"/>
                </a:rPr>
                <a:t>Add a related idea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04858" y="1692349"/>
            <a:ext cx="1980596" cy="1090322"/>
            <a:chOff x="0" y="0"/>
            <a:chExt cx="967339" cy="532522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967339" cy="532522"/>
            </a:xfrm>
            <a:custGeom>
              <a:avLst/>
              <a:gdLst/>
              <a:ahLst/>
              <a:cxnLst/>
              <a:rect r="r" b="b" t="t" l="l"/>
              <a:pathLst>
                <a:path h="532522" w="967339">
                  <a:moveTo>
                    <a:pt x="0" y="0"/>
                  </a:moveTo>
                  <a:lnTo>
                    <a:pt x="967339" y="0"/>
                  </a:lnTo>
                  <a:lnTo>
                    <a:pt x="967339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4F4F4"/>
                  </a:solidFill>
                  <a:latin typeface="Fira Sans Medium"/>
                </a:rPr>
                <a:t>Add a related idea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75008" y="6561504"/>
            <a:ext cx="1985329" cy="1090322"/>
            <a:chOff x="0" y="0"/>
            <a:chExt cx="969651" cy="532522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969651" cy="532522"/>
            </a:xfrm>
            <a:custGeom>
              <a:avLst/>
              <a:gdLst/>
              <a:ahLst/>
              <a:cxnLst/>
              <a:rect r="r" b="b" t="t" l="l"/>
              <a:pathLst>
                <a:path h="532522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4F4F4"/>
                  </a:solidFill>
                  <a:latin typeface="Fira Sans Medium"/>
                </a:rPr>
                <a:t>Add a related idea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48814" y="4530001"/>
            <a:ext cx="1879409" cy="1090322"/>
            <a:chOff x="0" y="0"/>
            <a:chExt cx="917919" cy="532522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917918" cy="532522"/>
            </a:xfrm>
            <a:custGeom>
              <a:avLst/>
              <a:gdLst/>
              <a:ahLst/>
              <a:cxnLst/>
              <a:rect r="r" b="b" t="t" l="l"/>
              <a:pathLst>
                <a:path h="532522" w="917918">
                  <a:moveTo>
                    <a:pt x="0" y="0"/>
                  </a:moveTo>
                  <a:lnTo>
                    <a:pt x="917918" y="0"/>
                  </a:lnTo>
                  <a:lnTo>
                    <a:pt x="91791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4F4F4"/>
                  </a:solidFill>
                  <a:latin typeface="Fira Sans Medium"/>
                </a:rPr>
                <a:t>Add a related idea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831650" y="4678790"/>
            <a:ext cx="1427999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6393623" y="4289566"/>
            <a:ext cx="1025679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8798865" y="3157464"/>
            <a:ext cx="778294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8424066" y="5797041"/>
            <a:ext cx="1500410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1755964" y="1028700"/>
            <a:ext cx="2272258" cy="895485"/>
            <a:chOff x="0" y="0"/>
            <a:chExt cx="1109790" cy="437362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Medium"/>
                </a:rPr>
                <a:t>Add more sub-ideas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0098108" y="1842688"/>
            <a:ext cx="1745201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11755964" y="2665479"/>
            <a:ext cx="2272258" cy="895485"/>
            <a:chOff x="0" y="0"/>
            <a:chExt cx="1109790" cy="437362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Medium"/>
                </a:rPr>
                <a:t>Add more sub-ideas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0071630" y="2661078"/>
            <a:ext cx="1798158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14987042" y="1614900"/>
            <a:ext cx="2272258" cy="895485"/>
            <a:chOff x="0" y="0"/>
            <a:chExt cx="1109790" cy="437362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2EF1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Medium"/>
                </a:rPr>
                <a:t>Add even more sub-ideas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987042" y="3560963"/>
            <a:ext cx="2272258" cy="895485"/>
            <a:chOff x="0" y="0"/>
            <a:chExt cx="1109790" cy="437362"/>
          </a:xfrm>
        </p:grpSpPr>
        <p:sp>
          <p:nvSpPr>
            <p:cNvPr name="Freeform 33" id="33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2EF1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Medium"/>
                </a:rPr>
                <a:t>Add even more sub-ideas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3796462" y="2573644"/>
            <a:ext cx="1422340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>
            <a:off x="13851654" y="3546676"/>
            <a:ext cx="1311955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4386273" y="6627615"/>
            <a:ext cx="2272258" cy="895485"/>
            <a:chOff x="0" y="0"/>
            <a:chExt cx="1109790" cy="437362"/>
          </a:xfrm>
        </p:grpSpPr>
        <p:sp>
          <p:nvSpPr>
            <p:cNvPr name="Freeform 38" id="38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Medium"/>
                </a:rPr>
                <a:t>Add more sub-ideas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6658370" y="7076724"/>
            <a:ext cx="1516800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5325744" y="8067744"/>
            <a:ext cx="2272258" cy="895485"/>
            <a:chOff x="0" y="0"/>
            <a:chExt cx="1109790" cy="437362"/>
          </a:xfrm>
        </p:grpSpPr>
        <p:sp>
          <p:nvSpPr>
            <p:cNvPr name="Freeform 42" id="42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Medium"/>
                </a:rPr>
                <a:t>Add more sub-ideas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>
            <a:off x="7125303" y="7796789"/>
            <a:ext cx="1522404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1264356" y="5811329"/>
            <a:ext cx="2272258" cy="895485"/>
            <a:chOff x="0" y="0"/>
            <a:chExt cx="1109790" cy="437362"/>
          </a:xfrm>
        </p:grpSpPr>
        <p:sp>
          <p:nvSpPr>
            <p:cNvPr name="Freeform 46" id="46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2EF12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Medium"/>
                </a:rPr>
                <a:t>Add even more sub-ideas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264356" y="7620002"/>
            <a:ext cx="2272258" cy="895485"/>
            <a:chOff x="0" y="0"/>
            <a:chExt cx="1109790" cy="437362"/>
          </a:xfrm>
        </p:grpSpPr>
        <p:sp>
          <p:nvSpPr>
            <p:cNvPr name="Freeform 49" id="49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2EF12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Medium"/>
                </a:rPr>
                <a:t>Add even more sub-ideas</a:t>
              </a:r>
            </a:p>
          </p:txBody>
        </p:sp>
      </p:grpSp>
      <p:sp>
        <p:nvSpPr>
          <p:cNvPr name="AutoShape 51" id="51"/>
          <p:cNvSpPr/>
          <p:nvPr/>
        </p:nvSpPr>
        <p:spPr>
          <a:xfrm>
            <a:off x="3372325" y="6652927"/>
            <a:ext cx="1178237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>
            <a:off x="3308230" y="7557264"/>
            <a:ext cx="1306427" cy="2857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3" id="53"/>
          <p:cNvSpPr txBox="true"/>
          <p:nvPr/>
        </p:nvSpPr>
        <p:spPr>
          <a:xfrm rot="0">
            <a:off x="980242" y="2033735"/>
            <a:ext cx="430976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Fira Sans Light Bold"/>
              </a:rPr>
              <a:t>Need a timer?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 Find the clock symbol on the lower left and start brainstorming!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2770441" y="7114292"/>
            <a:ext cx="4488859" cy="1906905"/>
            <a:chOff x="0" y="0"/>
            <a:chExt cx="3386460" cy="1438597"/>
          </a:xfrm>
        </p:grpSpPr>
        <p:sp>
          <p:nvSpPr>
            <p:cNvPr name="Freeform 55" id="55"/>
            <p:cNvSpPr/>
            <p:nvPr/>
          </p:nvSpPr>
          <p:spPr>
            <a:xfrm flipH="false" flipV="false">
              <a:off x="0" y="0"/>
              <a:ext cx="3386460" cy="1438597"/>
            </a:xfrm>
            <a:custGeom>
              <a:avLst/>
              <a:gdLst/>
              <a:ahLst/>
              <a:cxnLst/>
              <a:rect r="r" b="b" t="t" l="l"/>
              <a:pathLst>
                <a:path h="1438597" w="3386460">
                  <a:moveTo>
                    <a:pt x="51741" y="0"/>
                  </a:moveTo>
                  <a:lnTo>
                    <a:pt x="3334719" y="0"/>
                  </a:lnTo>
                  <a:cubicBezTo>
                    <a:pt x="3348441" y="0"/>
                    <a:pt x="3361602" y="5451"/>
                    <a:pt x="3371305" y="15155"/>
                  </a:cubicBezTo>
                  <a:cubicBezTo>
                    <a:pt x="3381008" y="24858"/>
                    <a:pt x="3386460" y="38018"/>
                    <a:pt x="3386460" y="51741"/>
                  </a:cubicBezTo>
                  <a:lnTo>
                    <a:pt x="3386460" y="1386856"/>
                  </a:lnTo>
                  <a:cubicBezTo>
                    <a:pt x="3386460" y="1415431"/>
                    <a:pt x="3363294" y="1438597"/>
                    <a:pt x="3334719" y="1438597"/>
                  </a:cubicBezTo>
                  <a:lnTo>
                    <a:pt x="51741" y="1438597"/>
                  </a:lnTo>
                  <a:cubicBezTo>
                    <a:pt x="38018" y="1438597"/>
                    <a:pt x="24858" y="1433145"/>
                    <a:pt x="15155" y="1423442"/>
                  </a:cubicBezTo>
                  <a:cubicBezTo>
                    <a:pt x="5451" y="1413739"/>
                    <a:pt x="0" y="1400578"/>
                    <a:pt x="0" y="1386856"/>
                  </a:cubicBezTo>
                  <a:lnTo>
                    <a:pt x="0" y="51741"/>
                  </a:lnTo>
                  <a:cubicBezTo>
                    <a:pt x="0" y="38018"/>
                    <a:pt x="5451" y="24858"/>
                    <a:pt x="15155" y="15155"/>
                  </a:cubicBezTo>
                  <a:cubicBezTo>
                    <a:pt x="24858" y="5451"/>
                    <a:pt x="38018" y="0"/>
                    <a:pt x="51741" y="0"/>
                  </a:cubicBezTo>
                  <a:close/>
                </a:path>
              </a:pathLst>
            </a:custGeom>
            <a:solidFill>
              <a:srgbClr val="A4E473"/>
            </a:solidFill>
            <a:ln>
              <a:noFill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Fira Sans Light Bold"/>
                </a:rPr>
                <a:t>Tip: </a:t>
              </a:r>
              <a:r>
                <a:rPr lang="en-US" sz="1800">
                  <a:solidFill>
                    <a:srgbClr val="000000"/>
                  </a:solidFill>
                  <a:latin typeface="Fira Sans Light"/>
                </a:rPr>
                <a:t>Collaboration makes teamwork easier! Click "Share" and invite your teammates to fill this up. Use this whiteboard page for bulletins, brainstorms, and other fun team ideas! </a:t>
              </a: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2027973" y="9269693"/>
            <a:ext cx="5231327" cy="29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Fira Sans Light Bold"/>
              </a:rPr>
              <a:t>Back to Agenda Page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1293956" y="104415"/>
              <a:ext cx="432316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Add Company Name</a:t>
              </a:r>
            </a:p>
          </p:txBody>
        </p:sp>
        <p:pic>
          <p:nvPicPr>
            <p:cNvPr name="Picture 60" id="6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05010" cy="78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5059131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Resource </a:t>
            </a:r>
          </a:p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Page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851775"/>
            <a:ext cx="5243646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Fira Sans Light"/>
              </a:rPr>
              <a:t>Use these design resources in your Canva Presentation. Happy designing!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Fira Sans Light"/>
              </a:rPr>
              <a:t>Delete this page before presenting.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533352" y="1293637"/>
            <a:ext cx="2938444" cy="1107045"/>
            <a:chOff x="0" y="0"/>
            <a:chExt cx="5080062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8006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080062">
                  <a:moveTo>
                    <a:pt x="5080062" y="956945"/>
                  </a:moveTo>
                  <a:lnTo>
                    <a:pt x="5080062" y="956945"/>
                  </a:lnTo>
                  <a:cubicBezTo>
                    <a:pt x="5080062" y="1485392"/>
                    <a:pt x="4651691" y="1913890"/>
                    <a:pt x="41231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4123117" y="0"/>
                  </a:lnTo>
                  <a:cubicBezTo>
                    <a:pt x="4651564" y="0"/>
                    <a:pt x="5080062" y="428371"/>
                    <a:pt x="5080062" y="956945"/>
                  </a:cubicBez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651077" y="4729200"/>
            <a:ext cx="1867688" cy="1867688"/>
            <a:chOff x="0" y="0"/>
            <a:chExt cx="3849497" cy="3849497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3849497" cy="3849497"/>
            </a:xfrm>
            <a:custGeom>
              <a:avLst/>
              <a:gdLst/>
              <a:ahLst/>
              <a:cxnLst/>
              <a:rect r="r" b="b" t="t" l="l"/>
              <a:pathLst>
                <a:path h="3849497" w="3849497">
                  <a:moveTo>
                    <a:pt x="3849497" y="0"/>
                  </a:moveTo>
                  <a:lnTo>
                    <a:pt x="3849497" y="3849497"/>
                  </a:lnTo>
                  <a:lnTo>
                    <a:pt x="0" y="3849497"/>
                  </a:lnTo>
                  <a:lnTo>
                    <a:pt x="0" y="785368"/>
                  </a:lnTo>
                  <a:cubicBezTo>
                    <a:pt x="420370" y="716026"/>
                    <a:pt x="759206" y="405130"/>
                    <a:pt x="869315" y="0"/>
                  </a:cubicBezTo>
                  <a:lnTo>
                    <a:pt x="3849497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932011" y="4729200"/>
            <a:ext cx="1867688" cy="1867688"/>
            <a:chOff x="0" y="0"/>
            <a:chExt cx="4111117" cy="4111117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4111117" cy="4111117"/>
            </a:xfrm>
            <a:custGeom>
              <a:avLst/>
              <a:gdLst/>
              <a:ahLst/>
              <a:cxnLst/>
              <a:rect r="r" b="b" t="t" l="l"/>
              <a:pathLst>
                <a:path h="4111117" w="4111117">
                  <a:moveTo>
                    <a:pt x="4111117" y="4111117"/>
                  </a:moveTo>
                  <a:lnTo>
                    <a:pt x="1124331" y="4111117"/>
                  </a:lnTo>
                  <a:cubicBezTo>
                    <a:pt x="503428" y="4111117"/>
                    <a:pt x="0" y="3607689"/>
                    <a:pt x="0" y="2986786"/>
                  </a:cubicBezTo>
                  <a:lnTo>
                    <a:pt x="0" y="0"/>
                  </a:lnTo>
                  <a:lnTo>
                    <a:pt x="2986786" y="0"/>
                  </a:lnTo>
                  <a:cubicBezTo>
                    <a:pt x="3607816" y="0"/>
                    <a:pt x="4111117" y="503428"/>
                    <a:pt x="4111117" y="1124331"/>
                  </a:cubicBezTo>
                  <a:lnTo>
                    <a:pt x="4111117" y="411111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095769" y="4729200"/>
            <a:ext cx="2156672" cy="1867688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305492" y="4729200"/>
            <a:ext cx="1867688" cy="1867688"/>
            <a:chOff x="0" y="0"/>
            <a:chExt cx="3723259" cy="3723259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723259" cy="3723259"/>
            </a:xfrm>
            <a:custGeom>
              <a:avLst/>
              <a:gdLst/>
              <a:ahLst/>
              <a:cxnLst/>
              <a:rect r="r" b="b" t="t" l="l"/>
              <a:pathLst>
                <a:path h="3723259" w="3723259">
                  <a:moveTo>
                    <a:pt x="3723259" y="0"/>
                  </a:moveTo>
                  <a:lnTo>
                    <a:pt x="3178048" y="1861566"/>
                  </a:lnTo>
                  <a:lnTo>
                    <a:pt x="3723259" y="3723132"/>
                  </a:lnTo>
                  <a:lnTo>
                    <a:pt x="1861693" y="3177921"/>
                  </a:lnTo>
                  <a:lnTo>
                    <a:pt x="0" y="3723259"/>
                  </a:lnTo>
                  <a:lnTo>
                    <a:pt x="545211" y="1861693"/>
                  </a:lnTo>
                  <a:lnTo>
                    <a:pt x="0" y="0"/>
                  </a:lnTo>
                  <a:lnTo>
                    <a:pt x="1861566" y="545211"/>
                  </a:lnTo>
                  <a:lnTo>
                    <a:pt x="37232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865855" y="7390612"/>
            <a:ext cx="2156619" cy="1867688"/>
            <a:chOff x="0" y="0"/>
            <a:chExt cx="4811776" cy="4167124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4811776" cy="4167124"/>
            </a:xfrm>
            <a:custGeom>
              <a:avLst/>
              <a:gdLst/>
              <a:ahLst/>
              <a:cxnLst/>
              <a:rect r="r" b="b" t="t" l="l"/>
              <a:pathLst>
                <a:path h="4167124" w="4811776">
                  <a:moveTo>
                    <a:pt x="4811776" y="2083562"/>
                  </a:moveTo>
                  <a:lnTo>
                    <a:pt x="3659759" y="2807462"/>
                  </a:lnTo>
                  <a:lnTo>
                    <a:pt x="3608832" y="4167124"/>
                  </a:lnTo>
                  <a:lnTo>
                    <a:pt x="2405888" y="3531362"/>
                  </a:lnTo>
                  <a:lnTo>
                    <a:pt x="1202944" y="4167124"/>
                  </a:lnTo>
                  <a:lnTo>
                    <a:pt x="1152017" y="2807462"/>
                  </a:lnTo>
                  <a:lnTo>
                    <a:pt x="0" y="2083562"/>
                  </a:lnTo>
                  <a:lnTo>
                    <a:pt x="1152017" y="1359662"/>
                  </a:lnTo>
                  <a:lnTo>
                    <a:pt x="1202944" y="0"/>
                  </a:lnTo>
                  <a:lnTo>
                    <a:pt x="2405888" y="635762"/>
                  </a:lnTo>
                  <a:lnTo>
                    <a:pt x="3608832" y="0"/>
                  </a:lnTo>
                  <a:lnTo>
                    <a:pt x="3659759" y="1359662"/>
                  </a:lnTo>
                  <a:lnTo>
                    <a:pt x="4811776" y="2083562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759403" y="7450688"/>
            <a:ext cx="2481848" cy="1790374"/>
            <a:chOff x="0" y="0"/>
            <a:chExt cx="3217900" cy="227584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3217900" cy="2275840"/>
            </a:xfrm>
            <a:custGeom>
              <a:avLst/>
              <a:gdLst/>
              <a:ahLst/>
              <a:cxnLst/>
              <a:rect r="r" b="b" t="t" l="l"/>
              <a:pathLst>
                <a:path h="2275840" w="3217900">
                  <a:moveTo>
                    <a:pt x="3217900" y="1755140"/>
                  </a:moveTo>
                  <a:lnTo>
                    <a:pt x="2626080" y="1755140"/>
                  </a:lnTo>
                  <a:lnTo>
                    <a:pt x="2866110" y="2275840"/>
                  </a:lnTo>
                  <a:lnTo>
                    <a:pt x="2015210" y="1755140"/>
                  </a:lnTo>
                  <a:lnTo>
                    <a:pt x="0" y="1755140"/>
                  </a:lnTo>
                  <a:lnTo>
                    <a:pt x="0" y="0"/>
                  </a:lnTo>
                  <a:lnTo>
                    <a:pt x="3217900" y="0"/>
                  </a:lnTo>
                  <a:lnTo>
                    <a:pt x="3217900" y="175514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305492" y="1195735"/>
            <a:ext cx="1796360" cy="953726"/>
            <a:chOff x="0" y="0"/>
            <a:chExt cx="4949190" cy="2627630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-21590"/>
              <a:ext cx="4960620" cy="2669540"/>
            </a:xfrm>
            <a:custGeom>
              <a:avLst/>
              <a:gdLst/>
              <a:ahLst/>
              <a:cxnLst/>
              <a:rect r="r" b="b" t="t" l="l"/>
              <a:pathLst>
                <a:path h="2669540" w="4960620">
                  <a:moveTo>
                    <a:pt x="4918710" y="1397000"/>
                  </a:moveTo>
                  <a:lnTo>
                    <a:pt x="3224530" y="2632710"/>
                  </a:lnTo>
                  <a:cubicBezTo>
                    <a:pt x="3173730" y="2669540"/>
                    <a:pt x="3101340" y="2633980"/>
                    <a:pt x="3101340" y="2570480"/>
                  </a:cubicBezTo>
                  <a:lnTo>
                    <a:pt x="3101340" y="2249170"/>
                  </a:lnTo>
                  <a:lnTo>
                    <a:pt x="77470" y="2249170"/>
                  </a:lnTo>
                  <a:cubicBezTo>
                    <a:pt x="34290" y="2249170"/>
                    <a:pt x="0" y="2214880"/>
                    <a:pt x="0" y="2171700"/>
                  </a:cubicBezTo>
                  <a:lnTo>
                    <a:pt x="0" y="497840"/>
                  </a:lnTo>
                  <a:cubicBezTo>
                    <a:pt x="0" y="454660"/>
                    <a:pt x="34290" y="420370"/>
                    <a:pt x="77470" y="420370"/>
                  </a:cubicBezTo>
                  <a:lnTo>
                    <a:pt x="3101340" y="420370"/>
                  </a:lnTo>
                  <a:lnTo>
                    <a:pt x="3101340" y="99060"/>
                  </a:lnTo>
                  <a:cubicBezTo>
                    <a:pt x="3101340" y="35560"/>
                    <a:pt x="3172460" y="0"/>
                    <a:pt x="3224530" y="36830"/>
                  </a:cubicBezTo>
                  <a:lnTo>
                    <a:pt x="4918710" y="1272540"/>
                  </a:lnTo>
                  <a:cubicBezTo>
                    <a:pt x="4960620" y="1303020"/>
                    <a:pt x="4960620" y="1366520"/>
                    <a:pt x="4918710" y="1397000"/>
                  </a:cubicBez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533352" y="7143437"/>
            <a:ext cx="2512834" cy="2276076"/>
            <a:chOff x="0" y="0"/>
            <a:chExt cx="6165786" cy="415417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6165786" cy="4154170"/>
            </a:xfrm>
            <a:custGeom>
              <a:avLst/>
              <a:gdLst/>
              <a:ahLst/>
              <a:cxnLst/>
              <a:rect r="r" b="b" t="t" l="l"/>
              <a:pathLst>
                <a:path h="4154170" w="6165786">
                  <a:moveTo>
                    <a:pt x="6165786" y="1774190"/>
                  </a:moveTo>
                  <a:lnTo>
                    <a:pt x="6165786" y="1774190"/>
                  </a:lnTo>
                  <a:cubicBezTo>
                    <a:pt x="6165786" y="2654300"/>
                    <a:pt x="5525706" y="3384550"/>
                    <a:pt x="4686236" y="3524250"/>
                  </a:cubicBezTo>
                  <a:lnTo>
                    <a:pt x="4902136" y="4154170"/>
                  </a:lnTo>
                  <a:lnTo>
                    <a:pt x="4169346" y="3549650"/>
                  </a:lnTo>
                  <a:lnTo>
                    <a:pt x="2161701" y="3549650"/>
                  </a:lnTo>
                  <a:cubicBezTo>
                    <a:pt x="795020" y="3549650"/>
                    <a:pt x="0" y="2754630"/>
                    <a:pt x="0" y="1774190"/>
                  </a:cubicBezTo>
                  <a:lnTo>
                    <a:pt x="0" y="1774190"/>
                  </a:lnTo>
                  <a:cubicBezTo>
                    <a:pt x="0" y="795020"/>
                    <a:pt x="795020" y="0"/>
                    <a:pt x="2161701" y="0"/>
                  </a:cubicBezTo>
                  <a:lnTo>
                    <a:pt x="4391596" y="0"/>
                  </a:lnTo>
                  <a:cubicBezTo>
                    <a:pt x="5372036" y="0"/>
                    <a:pt x="6165786" y="795020"/>
                    <a:pt x="6165786" y="1774190"/>
                  </a:cubicBez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471796" y="3352786"/>
            <a:ext cx="2944738" cy="833489"/>
            <a:chOff x="0" y="0"/>
            <a:chExt cx="2909105" cy="1174519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0" y="0"/>
              <a:ext cx="2909105" cy="1174519"/>
            </a:xfrm>
            <a:custGeom>
              <a:avLst/>
              <a:gdLst/>
              <a:ahLst/>
              <a:cxnLst/>
              <a:rect r="r" b="b" t="t" l="l"/>
              <a:pathLst>
                <a:path h="1174519" w="2909105">
                  <a:moveTo>
                    <a:pt x="2384595" y="1174519"/>
                  </a:moveTo>
                  <a:lnTo>
                    <a:pt x="2384595" y="793519"/>
                  </a:lnTo>
                  <a:lnTo>
                    <a:pt x="0" y="793519"/>
                  </a:lnTo>
                  <a:lnTo>
                    <a:pt x="0" y="382270"/>
                  </a:lnTo>
                  <a:lnTo>
                    <a:pt x="2384595" y="382270"/>
                  </a:lnTo>
                  <a:lnTo>
                    <a:pt x="2384595" y="0"/>
                  </a:lnTo>
                  <a:lnTo>
                    <a:pt x="2909105" y="587260"/>
                  </a:lnTo>
                  <a:lnTo>
                    <a:pt x="2384595" y="11745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923626" y="1262121"/>
            <a:ext cx="2344286" cy="909782"/>
            <a:chOff x="0" y="0"/>
            <a:chExt cx="2984500" cy="1158240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2984500" cy="1158240"/>
            </a:xfrm>
            <a:custGeom>
              <a:avLst/>
              <a:gdLst/>
              <a:ahLst/>
              <a:cxnLst/>
              <a:rect r="r" b="b" t="t" l="l"/>
              <a:pathLst>
                <a:path h="1158240" w="2984500">
                  <a:moveTo>
                    <a:pt x="2459990" y="1158240"/>
                  </a:moveTo>
                  <a:lnTo>
                    <a:pt x="2459990" y="777240"/>
                  </a:lnTo>
                  <a:lnTo>
                    <a:pt x="0" y="777240"/>
                  </a:lnTo>
                  <a:lnTo>
                    <a:pt x="0" y="382270"/>
                  </a:lnTo>
                  <a:lnTo>
                    <a:pt x="2459990" y="382270"/>
                  </a:lnTo>
                  <a:lnTo>
                    <a:pt x="2459990" y="0"/>
                  </a:lnTo>
                  <a:lnTo>
                    <a:pt x="2984500" y="579120"/>
                  </a:lnTo>
                  <a:lnTo>
                    <a:pt x="2459990" y="115824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923626" y="3100335"/>
            <a:ext cx="2344286" cy="836301"/>
            <a:chOff x="0" y="0"/>
            <a:chExt cx="2929890" cy="1045210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0" y="-12700"/>
              <a:ext cx="2943860" cy="1070610"/>
            </a:xfrm>
            <a:custGeom>
              <a:avLst/>
              <a:gdLst/>
              <a:ahLst/>
              <a:cxnLst/>
              <a:rect r="r" b="b" t="t" l="l"/>
              <a:pathLst>
                <a:path h="1070610" w="2943860">
                  <a:moveTo>
                    <a:pt x="2889250" y="640080"/>
                  </a:moveTo>
                  <a:lnTo>
                    <a:pt x="2520950" y="1046480"/>
                  </a:lnTo>
                  <a:cubicBezTo>
                    <a:pt x="2499360" y="1070610"/>
                    <a:pt x="2458720" y="1055370"/>
                    <a:pt x="2458720" y="1022350"/>
                  </a:cubicBezTo>
                  <a:lnTo>
                    <a:pt x="2458720" y="732790"/>
                  </a:lnTo>
                  <a:lnTo>
                    <a:pt x="35560" y="732790"/>
                  </a:lnTo>
                  <a:cubicBezTo>
                    <a:pt x="16510" y="732790"/>
                    <a:pt x="0" y="716280"/>
                    <a:pt x="0" y="697230"/>
                  </a:cubicBezTo>
                  <a:lnTo>
                    <a:pt x="0" y="373380"/>
                  </a:lnTo>
                  <a:cubicBezTo>
                    <a:pt x="0" y="354330"/>
                    <a:pt x="16510" y="337820"/>
                    <a:pt x="35560" y="337820"/>
                  </a:cubicBezTo>
                  <a:lnTo>
                    <a:pt x="2459990" y="337820"/>
                  </a:lnTo>
                  <a:lnTo>
                    <a:pt x="2459990" y="48260"/>
                  </a:lnTo>
                  <a:cubicBezTo>
                    <a:pt x="2459990" y="15240"/>
                    <a:pt x="2500630" y="0"/>
                    <a:pt x="2522220" y="24130"/>
                  </a:cubicBezTo>
                  <a:lnTo>
                    <a:pt x="2890520" y="430530"/>
                  </a:lnTo>
                  <a:cubicBezTo>
                    <a:pt x="2943860" y="490220"/>
                    <a:pt x="2943860" y="580390"/>
                    <a:pt x="2889250" y="64008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5305492" y="3100335"/>
            <a:ext cx="1796360" cy="996661"/>
            <a:chOff x="0" y="0"/>
            <a:chExt cx="5003800" cy="2776220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5003800" cy="2776220"/>
            </a:xfrm>
            <a:custGeom>
              <a:avLst/>
              <a:gdLst/>
              <a:ahLst/>
              <a:cxnLst/>
              <a:rect r="r" b="b" t="t" l="l"/>
              <a:pathLst>
                <a:path h="2776220" w="5003800">
                  <a:moveTo>
                    <a:pt x="3101340" y="2776220"/>
                  </a:moveTo>
                  <a:lnTo>
                    <a:pt x="3101340" y="2302510"/>
                  </a:lnTo>
                  <a:lnTo>
                    <a:pt x="0" y="2302510"/>
                  </a:lnTo>
                  <a:lnTo>
                    <a:pt x="0" y="473710"/>
                  </a:lnTo>
                  <a:lnTo>
                    <a:pt x="3101340" y="473710"/>
                  </a:lnTo>
                  <a:lnTo>
                    <a:pt x="3101340" y="0"/>
                  </a:lnTo>
                  <a:lnTo>
                    <a:pt x="5003800" y="1388110"/>
                  </a:lnTo>
                  <a:lnTo>
                    <a:pt x="3101340" y="277622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651077" y="3100335"/>
            <a:ext cx="2568772" cy="1066694"/>
            <a:chOff x="0" y="0"/>
            <a:chExt cx="5245100" cy="2178050"/>
          </a:xfrm>
        </p:grpSpPr>
        <p:sp>
          <p:nvSpPr>
            <p:cNvPr name="Freeform 31" id="31"/>
            <p:cNvSpPr/>
            <p:nvPr/>
          </p:nvSpPr>
          <p:spPr>
            <a:xfrm flipH="false" flipV="false">
              <a:off x="0" y="0"/>
              <a:ext cx="5245100" cy="2178050"/>
            </a:xfrm>
            <a:custGeom>
              <a:avLst/>
              <a:gdLst/>
              <a:ahLst/>
              <a:cxnLst/>
              <a:rect r="r" b="b" t="t" l="l"/>
              <a:pathLst>
                <a:path h="2178050" w="5245100">
                  <a:moveTo>
                    <a:pt x="5245100" y="0"/>
                  </a:moveTo>
                  <a:lnTo>
                    <a:pt x="5245100" y="2178050"/>
                  </a:ln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524510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5059131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Resource </a:t>
            </a:r>
          </a:p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Page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851775"/>
            <a:ext cx="5243646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Fira Sans Light"/>
              </a:rPr>
              <a:t>Use these design resources in your Canva Presentation. Happy designing!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Fira Sans Light"/>
              </a:rPr>
              <a:t>Delete this page before presenting.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86918" y="3138749"/>
            <a:ext cx="756475" cy="8078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23524" y="1551440"/>
            <a:ext cx="483262" cy="80788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61213" y="4879206"/>
            <a:ext cx="807886" cy="61105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09570" y="6429826"/>
            <a:ext cx="511171" cy="80788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79574" y="7925824"/>
            <a:ext cx="771164" cy="80788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5852" y="3237164"/>
            <a:ext cx="807886" cy="61105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5852" y="1627088"/>
            <a:ext cx="807886" cy="65659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5852" y="4780791"/>
            <a:ext cx="807886" cy="80788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5852" y="6528241"/>
            <a:ext cx="774379" cy="61105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5852" y="7925824"/>
            <a:ext cx="810834" cy="80788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16904" y="3237164"/>
            <a:ext cx="807886" cy="61105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16904" y="1551440"/>
            <a:ext cx="807886" cy="80788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16904" y="4780791"/>
            <a:ext cx="807886" cy="80788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20576" y="6429826"/>
            <a:ext cx="800541" cy="8078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86788" y="7925824"/>
            <a:ext cx="1068118" cy="80788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5007" y="3182081"/>
            <a:ext cx="807886" cy="72122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51671" y="1551440"/>
            <a:ext cx="634557" cy="80788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05285" y="4780791"/>
            <a:ext cx="527329" cy="80788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87775" y="6429826"/>
            <a:ext cx="762350" cy="80788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62023" y="7923973"/>
            <a:ext cx="613854" cy="811586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28417" y="3138749"/>
            <a:ext cx="577271" cy="80788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13110" y="1582287"/>
            <a:ext cx="807886" cy="74619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10056" y="4780791"/>
            <a:ext cx="613993" cy="807886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13110" y="6429826"/>
            <a:ext cx="807886" cy="80788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13110" y="7950060"/>
            <a:ext cx="807886" cy="7594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505913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Resource Page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499350"/>
            <a:ext cx="5243646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Fira Sans Light"/>
              </a:rPr>
              <a:t>Find the magic and fun in presenting with Canva Presentations. Press the following keys while on Present mode! 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Fira Sans Light"/>
              </a:rPr>
              <a:t>Delete this page before presenting.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96387" y="1690192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C for confetti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64561" y="3619111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D for a drumroll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64561" y="5735502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O for bubbles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6387" y="7635875"/>
            <a:ext cx="346886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Any number from 0-9 for a timer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4561" y="1690192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B for blur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96387" y="5735502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Q for quiet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64561" y="7654925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U for unveil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96387" y="3619111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M for mic drop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Agenda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51095" y="7024150"/>
            <a:ext cx="4876830" cy="2221230"/>
            <a:chOff x="0" y="0"/>
            <a:chExt cx="3679150" cy="1675728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679151" cy="1675728"/>
            </a:xfrm>
            <a:custGeom>
              <a:avLst/>
              <a:gdLst/>
              <a:ahLst/>
              <a:cxnLst/>
              <a:rect r="r" b="b" t="t" l="l"/>
              <a:pathLst>
                <a:path h="1675728" w="3679151">
                  <a:moveTo>
                    <a:pt x="47625" y="0"/>
                  </a:moveTo>
                  <a:lnTo>
                    <a:pt x="3631526" y="0"/>
                  </a:lnTo>
                  <a:cubicBezTo>
                    <a:pt x="3657828" y="0"/>
                    <a:pt x="3679151" y="21322"/>
                    <a:pt x="3679151" y="47625"/>
                  </a:cubicBezTo>
                  <a:lnTo>
                    <a:pt x="3679151" y="1628103"/>
                  </a:lnTo>
                  <a:cubicBezTo>
                    <a:pt x="3679151" y="1654406"/>
                    <a:pt x="3657828" y="1675728"/>
                    <a:pt x="3631526" y="1675728"/>
                  </a:cubicBezTo>
                  <a:lnTo>
                    <a:pt x="47625" y="1675728"/>
                  </a:lnTo>
                  <a:cubicBezTo>
                    <a:pt x="21322" y="1675728"/>
                    <a:pt x="0" y="1654406"/>
                    <a:pt x="0" y="1628103"/>
                  </a:cubicBezTo>
                  <a:lnTo>
                    <a:pt x="0" y="47625"/>
                  </a:lnTo>
                  <a:cubicBezTo>
                    <a:pt x="0" y="21322"/>
                    <a:pt x="21322" y="0"/>
                    <a:pt x="47625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Fira Sans Light Bold"/>
                </a:rPr>
                <a:t>Tip:</a:t>
              </a:r>
              <a:r>
                <a:rPr lang="en-US" sz="1800">
                  <a:solidFill>
                    <a:srgbClr val="000000"/>
                  </a:solidFill>
                  <a:latin typeface="Fira Sans Light"/>
                </a:rPr>
                <a:t> Use links to go to a different page inside your presentation. </a:t>
              </a:r>
            </a:p>
            <a:p>
              <a:pPr>
                <a:lnSpc>
                  <a:spcPts val="2520"/>
                </a:lnSpc>
              </a:pP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Fira Sans Light Bold"/>
                </a:rPr>
                <a:t>How: </a:t>
              </a:r>
              <a:r>
                <a:rPr lang="en-US" sz="1800">
                  <a:solidFill>
                    <a:srgbClr val="000000"/>
                  </a:solidFill>
                  <a:latin typeface="Fira Sans Light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00540" y="775979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0540" y="1490210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History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0540" y="2204441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Mission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00540" y="2918672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Values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00540" y="3632903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Goals and Strategy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00540" y="4347134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Organizational Chart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00540" y="5061365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Culture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00540" y="5775596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Calendar and Key Dates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00540" y="6489827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00540" y="7918289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Whiteboard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00540" y="8632519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Brainstorm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00540" y="7204058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Resources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45997" y="2120110"/>
            <a:ext cx="7611546" cy="659125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3794" r="-15936" t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129737"/>
            <a:ext cx="7784689" cy="4027581"/>
            <a:chOff x="0" y="0"/>
            <a:chExt cx="10379585" cy="537010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0379585" cy="342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Fira Sans Medium"/>
                </a:rPr>
                <a:t>Introduction to</a:t>
              </a:r>
            </a:p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Fira Sans Medium"/>
                </a:rPr>
                <a:t>the Company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654549"/>
              <a:ext cx="9298793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Insert a recorded message here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Or enumerate key information about the company with a bulleted list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8918650"/>
            <a:ext cx="5231327" cy="29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Fira Sans Light Bold"/>
              </a:rPr>
              <a:t>Back to Agenda Page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293956" y="104415"/>
              <a:ext cx="432316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Add Company Name</a:t>
              </a:r>
            </a:p>
          </p:txBody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05010" cy="78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8572" y="8362981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5781601"/>
            <a:ext cx="3364925" cy="1847955"/>
            <a:chOff x="0" y="0"/>
            <a:chExt cx="4486566" cy="246394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2015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74349"/>
              <a:ext cx="4486566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Briefly elaborate on a milestone the company achieved in this period.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17258" y="5781377"/>
            <a:ext cx="3364925" cy="1848178"/>
            <a:chOff x="0" y="0"/>
            <a:chExt cx="4486566" cy="24642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2016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74646"/>
              <a:ext cx="4486566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Briefly elaborate on a milestone the company achieved in this period.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894375" y="5781377"/>
            <a:ext cx="3364925" cy="1848178"/>
            <a:chOff x="0" y="0"/>
            <a:chExt cx="4486566" cy="24642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Present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4646"/>
              <a:ext cx="4486566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Briefly elaborate on a milestone the company achieved in this period.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05817" y="5781377"/>
            <a:ext cx="3364925" cy="1848178"/>
            <a:chOff x="0" y="0"/>
            <a:chExt cx="4486566" cy="246423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2017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4646"/>
              <a:ext cx="4486566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Briefly elaborate on a milestone the company achieved in this period.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028700"/>
            <a:ext cx="569908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History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968143"/>
            <a:ext cx="5231327" cy="29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Fira Sans Light Bold"/>
              </a:rPr>
              <a:t>Back to Agenda Page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31805" y="8198352"/>
            <a:ext cx="380203" cy="329258"/>
            <a:chOff x="0" y="0"/>
            <a:chExt cx="3619627" cy="3134614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317258" y="8198352"/>
            <a:ext cx="380203" cy="329258"/>
            <a:chOff x="0" y="0"/>
            <a:chExt cx="3619627" cy="3134614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605817" y="8217402"/>
            <a:ext cx="380203" cy="329258"/>
            <a:chOff x="0" y="0"/>
            <a:chExt cx="3619627" cy="3134614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894375" y="8198352"/>
            <a:ext cx="380203" cy="329258"/>
            <a:chOff x="0" y="0"/>
            <a:chExt cx="3619627" cy="3134614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766361" cy="4056201"/>
            <a:chOff x="0" y="0"/>
            <a:chExt cx="19688481" cy="54082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674843"/>
              <a:ext cx="19688481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Support it with a brief explanation.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9688481" cy="42163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A4E473"/>
                  </a:solidFill>
                  <a:latin typeface="Fira Sans Medium"/>
                </a:rPr>
                <a:t>Write the inspiring mission statement here.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027973" y="8968143"/>
            <a:ext cx="5231327" cy="29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4F4F4"/>
                </a:solidFill>
                <a:latin typeface="Fira Sans Light Bold"/>
              </a:rPr>
              <a:t>Back to Agenda Page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551274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Values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86898" y="1101331"/>
            <a:ext cx="8272402" cy="1141938"/>
            <a:chOff x="0" y="0"/>
            <a:chExt cx="11029869" cy="152258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1029869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Fira Sans Medium"/>
                </a:rPr>
                <a:t>Write your company value here.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2892"/>
              <a:ext cx="11029869" cy="44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Elaborate on it and why it's important for your company.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86898" y="3510613"/>
            <a:ext cx="8272402" cy="1141938"/>
            <a:chOff x="0" y="0"/>
            <a:chExt cx="11029869" cy="15225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11029869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Fira Sans Medium"/>
                </a:rPr>
                <a:t>Write your company value here.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72892"/>
              <a:ext cx="11029869" cy="44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Elaborate on it and why it's important for your company.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86898" y="5919896"/>
            <a:ext cx="8272402" cy="1141938"/>
            <a:chOff x="0" y="0"/>
            <a:chExt cx="11029869" cy="152258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11029869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Fira Sans Medium"/>
                </a:rPr>
                <a:t>Write your company value here.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72892"/>
              <a:ext cx="11029869" cy="44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Elaborate on it and why it's important for your company.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9067" y="8937707"/>
            <a:ext cx="5231327" cy="29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4F4F4"/>
                </a:solidFill>
                <a:latin typeface="Fira Sans Light Bold"/>
              </a:rPr>
              <a:t>Back to Agenda Page</a:t>
            </a:r>
          </a:p>
        </p:txBody>
      </p:sp>
      <p:sp>
        <p:nvSpPr>
          <p:cNvPr name="AutoShape 21" id="21"/>
          <p:cNvSpPr/>
          <p:nvPr/>
        </p:nvSpPr>
        <p:spPr>
          <a:xfrm rot="0">
            <a:off x="8986898" y="2871516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8986898" y="5280798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6746" y="3785613"/>
            <a:ext cx="5962191" cy="3318857"/>
            <a:chOff x="0" y="0"/>
            <a:chExt cx="929717" cy="517528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929717" cy="517528"/>
            </a:xfrm>
            <a:custGeom>
              <a:avLst/>
              <a:gdLst/>
              <a:ahLst/>
              <a:cxnLst/>
              <a:rect r="r" b="b" t="t" l="l"/>
              <a:pathLst>
                <a:path h="517528" w="929717">
                  <a:moveTo>
                    <a:pt x="0" y="0"/>
                  </a:moveTo>
                  <a:lnTo>
                    <a:pt x="929717" y="0"/>
                  </a:lnTo>
                  <a:lnTo>
                    <a:pt x="929717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Fira Sans Medium Bold"/>
                </a:rPr>
                <a:t>700,000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Fira Sans Medium"/>
                </a:rPr>
                <a:t>New Users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Goals and Strategy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218670" y="3785613"/>
            <a:ext cx="5848094" cy="3318857"/>
            <a:chOff x="0" y="0"/>
            <a:chExt cx="911926" cy="517528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911926" cy="517528"/>
            </a:xfrm>
            <a:custGeom>
              <a:avLst/>
              <a:gdLst/>
              <a:ahLst/>
              <a:cxnLst/>
              <a:rect r="r" b="b" t="t" l="l"/>
              <a:pathLst>
                <a:path h="517528" w="911926">
                  <a:moveTo>
                    <a:pt x="0" y="0"/>
                  </a:moveTo>
                  <a:lnTo>
                    <a:pt x="911926" y="0"/>
                  </a:lnTo>
                  <a:lnTo>
                    <a:pt x="911926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Fira Sans Medium Bold"/>
                </a:rPr>
                <a:t>$70 B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Fira Sans Medium"/>
                </a:rPr>
                <a:t>Target Revenue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676746" y="7426971"/>
            <a:ext cx="521241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 Light"/>
              </a:rPr>
              <a:t>Discuss the strategies your company will take to achieve critical growth goals.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 Light"/>
              </a:rPr>
              <a:t>Elaborate using a bulleted list.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18670" y="7426971"/>
            <a:ext cx="521241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 Light"/>
              </a:rPr>
              <a:t>Discuss the strategies your company will take to achieve critical growth goals.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 Light"/>
              </a:rPr>
              <a:t>Elaborate using a bulleted list.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72444" y="1146232"/>
            <a:ext cx="2037457" cy="29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4F4F4"/>
                </a:solidFill>
                <a:latin typeface="Fira Sans Light Bold"/>
              </a:rPr>
              <a:t>Back to Agenda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34897" y="4022673"/>
            <a:ext cx="12386" cy="40231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7709765" y="4420025"/>
            <a:ext cx="2862650" cy="9928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" id="4"/>
          <p:cNvSpPr/>
          <p:nvPr/>
        </p:nvSpPr>
        <p:spPr>
          <a:xfrm rot="0">
            <a:off x="10566157" y="4426801"/>
            <a:ext cx="12386" cy="305192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5" id="5"/>
          <p:cNvSpPr/>
          <p:nvPr/>
        </p:nvSpPr>
        <p:spPr>
          <a:xfrm rot="0">
            <a:off x="7709458" y="4426801"/>
            <a:ext cx="12386" cy="305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4825264" y="5836893"/>
            <a:ext cx="8631653" cy="620329"/>
            <a:chOff x="0" y="0"/>
            <a:chExt cx="11508870" cy="827105"/>
          </a:xfrm>
        </p:grpSpPr>
        <p:sp>
          <p:nvSpPr>
            <p:cNvPr name="AutoShape 7" id="7"/>
            <p:cNvSpPr/>
            <p:nvPr/>
          </p:nvSpPr>
          <p:spPr>
            <a:xfrm rot="0">
              <a:off x="8257" y="406923"/>
              <a:ext cx="11500613" cy="1325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3833206" y="0"/>
              <a:ext cx="16514" cy="40692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7675664" y="13259"/>
              <a:ext cx="16514" cy="40692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0" id="10"/>
            <p:cNvSpPr/>
            <p:nvPr/>
          </p:nvSpPr>
          <p:spPr>
            <a:xfrm rot="0">
              <a:off x="11492356" y="420182"/>
              <a:ext cx="16514" cy="40692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0" y="420182"/>
              <a:ext cx="16514" cy="40692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41070" y="7478287"/>
            <a:ext cx="14387655" cy="620366"/>
            <a:chOff x="0" y="0"/>
            <a:chExt cx="19183540" cy="827154"/>
          </a:xfrm>
        </p:grpSpPr>
        <p:sp>
          <p:nvSpPr>
            <p:cNvPr name="AutoShape 13" id="13"/>
            <p:cNvSpPr/>
            <p:nvPr/>
          </p:nvSpPr>
          <p:spPr>
            <a:xfrm rot="0">
              <a:off x="0" y="406923"/>
              <a:ext cx="19167026" cy="133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4" id="14"/>
            <p:cNvSpPr/>
            <p:nvPr/>
          </p:nvSpPr>
          <p:spPr>
            <a:xfrm rot="0">
              <a:off x="0" y="420231"/>
              <a:ext cx="16514" cy="40692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5" id="15"/>
            <p:cNvSpPr/>
            <p:nvPr/>
          </p:nvSpPr>
          <p:spPr>
            <a:xfrm rot="0">
              <a:off x="19167026" y="420231"/>
              <a:ext cx="16514" cy="40692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6" id="16"/>
            <p:cNvSpPr/>
            <p:nvPr/>
          </p:nvSpPr>
          <p:spPr>
            <a:xfrm rot="0">
              <a:off x="3841463" y="0"/>
              <a:ext cx="16514" cy="40692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7" id="17"/>
            <p:cNvSpPr/>
            <p:nvPr/>
          </p:nvSpPr>
          <p:spPr>
            <a:xfrm rot="0">
              <a:off x="15333820" y="0"/>
              <a:ext cx="16514" cy="40692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075209" y="3001609"/>
            <a:ext cx="2144147" cy="1021064"/>
            <a:chOff x="0" y="0"/>
            <a:chExt cx="371119" cy="176731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 Bold"/>
                </a:rPr>
                <a:t>Hilda Onassis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"/>
                </a:rPr>
                <a:t>President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53052" y="4731993"/>
            <a:ext cx="2144147" cy="1104900"/>
            <a:chOff x="0" y="0"/>
            <a:chExt cx="371119" cy="191241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0" y="0"/>
              <a:ext cx="371119" cy="191241"/>
            </a:xfrm>
            <a:custGeom>
              <a:avLst/>
              <a:gdLst/>
              <a:ahLst/>
              <a:cxnLst/>
              <a:rect r="r" b="b" t="t" l="l"/>
              <a:pathLst>
                <a:path h="19124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91241"/>
                  </a:lnTo>
                  <a:lnTo>
                    <a:pt x="0" y="191241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000000"/>
                  </a:solidFill>
                  <a:latin typeface="Fira Sans Medium Bold"/>
                </a:rPr>
                <a:t>Bryan Cook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000000"/>
                  </a:solidFill>
                  <a:latin typeface="Fira Sans Medium"/>
                </a:rPr>
                <a:t>Chief Finance Officer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7366" y="4731993"/>
            <a:ext cx="2144147" cy="1104900"/>
            <a:chOff x="0" y="0"/>
            <a:chExt cx="371119" cy="191241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71119" cy="191241"/>
            </a:xfrm>
            <a:custGeom>
              <a:avLst/>
              <a:gdLst/>
              <a:ahLst/>
              <a:cxnLst/>
              <a:rect r="r" b="b" t="t" l="l"/>
              <a:pathLst>
                <a:path h="19124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91241"/>
                  </a:lnTo>
                  <a:lnTo>
                    <a:pt x="0" y="191241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000000"/>
                  </a:solidFill>
                  <a:latin typeface="Fira Sans Medium Bold"/>
                </a:rPr>
                <a:t>Jennifer Potts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000000"/>
                  </a:solidFill>
                  <a:latin typeface="Fira Sans Medium"/>
                </a:rPr>
                <a:t>Chief Executive Officer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771014" y="6457222"/>
            <a:ext cx="2144147" cy="1021064"/>
            <a:chOff x="0" y="0"/>
            <a:chExt cx="371119" cy="176731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 Bold"/>
                </a:rPr>
                <a:t>Blaise Martins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"/>
                </a:rPr>
                <a:t>Director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681478" y="6457222"/>
            <a:ext cx="2144147" cy="1021064"/>
            <a:chOff x="0" y="0"/>
            <a:chExt cx="371119" cy="176731"/>
          </a:xfrm>
        </p:grpSpPr>
        <p:sp>
          <p:nvSpPr>
            <p:cNvPr name="Freeform 31" id="31"/>
            <p:cNvSpPr/>
            <p:nvPr/>
          </p:nvSpPr>
          <p:spPr>
            <a:xfrm flipH="false" flipV="false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 Bold"/>
                </a:rPr>
                <a:t>Kiera Landon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"/>
                </a:rPr>
                <a:t>Director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93427" y="6457222"/>
            <a:ext cx="2144147" cy="1021064"/>
            <a:chOff x="0" y="0"/>
            <a:chExt cx="371119" cy="176731"/>
          </a:xfrm>
        </p:grpSpPr>
        <p:sp>
          <p:nvSpPr>
            <p:cNvPr name="Freeform 34" id="34"/>
            <p:cNvSpPr/>
            <p:nvPr/>
          </p:nvSpPr>
          <p:spPr>
            <a:xfrm flipH="false" flipV="false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 Bold"/>
                </a:rPr>
                <a:t>Kathy Lamprey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"/>
                </a:rPr>
                <a:t>Director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354633" y="6457222"/>
            <a:ext cx="2144147" cy="1021064"/>
            <a:chOff x="0" y="0"/>
            <a:chExt cx="371119" cy="176731"/>
          </a:xfrm>
        </p:grpSpPr>
        <p:sp>
          <p:nvSpPr>
            <p:cNvPr name="Freeform 37" id="37"/>
            <p:cNvSpPr/>
            <p:nvPr/>
          </p:nvSpPr>
          <p:spPr>
            <a:xfrm flipH="false" flipV="false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 Bold"/>
                </a:rPr>
                <a:t>Joshua Scotts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"/>
                </a:rPr>
                <a:t>Director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81382" y="8097412"/>
            <a:ext cx="2144147" cy="1021064"/>
            <a:chOff x="0" y="0"/>
            <a:chExt cx="371119" cy="176731"/>
          </a:xfrm>
        </p:grpSpPr>
        <p:sp>
          <p:nvSpPr>
            <p:cNvPr name="Freeform 40" id="40"/>
            <p:cNvSpPr/>
            <p:nvPr/>
          </p:nvSpPr>
          <p:spPr>
            <a:xfrm flipH="false" flipV="false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 Bold"/>
                </a:rPr>
                <a:t>Carl Miller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"/>
                </a:rPr>
                <a:t>Accountant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3753190" y="8097412"/>
            <a:ext cx="2144147" cy="1021064"/>
            <a:chOff x="0" y="0"/>
            <a:chExt cx="371119" cy="176731"/>
          </a:xfrm>
        </p:grpSpPr>
        <p:sp>
          <p:nvSpPr>
            <p:cNvPr name="Freeform 43" id="43"/>
            <p:cNvSpPr/>
            <p:nvPr/>
          </p:nvSpPr>
          <p:spPr>
            <a:xfrm flipH="false" flipV="false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 Bold"/>
                </a:rPr>
                <a:t>Sadie Jones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"/>
                </a:rPr>
                <a:t>Finance Manager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681478" y="8097412"/>
            <a:ext cx="2144147" cy="1021064"/>
            <a:chOff x="0" y="0"/>
            <a:chExt cx="371119" cy="176731"/>
          </a:xfrm>
        </p:grpSpPr>
        <p:sp>
          <p:nvSpPr>
            <p:cNvPr name="Freeform 46" id="46"/>
            <p:cNvSpPr/>
            <p:nvPr/>
          </p:nvSpPr>
          <p:spPr>
            <a:xfrm flipH="false" flipV="false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 Bold"/>
                </a:rPr>
                <a:t>Clara Holmes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"/>
                </a:rPr>
                <a:t>Bookkeeper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493427" y="8097412"/>
            <a:ext cx="2144147" cy="1021064"/>
            <a:chOff x="0" y="0"/>
            <a:chExt cx="371119" cy="176731"/>
          </a:xfrm>
        </p:grpSpPr>
        <p:sp>
          <p:nvSpPr>
            <p:cNvPr name="Freeform 49" id="49"/>
            <p:cNvSpPr/>
            <p:nvPr/>
          </p:nvSpPr>
          <p:spPr>
            <a:xfrm flipH="false" flipV="false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 Bold"/>
                </a:rPr>
                <a:t>Mike Hollows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"/>
                </a:rPr>
                <a:t>Tax Officer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2354633" y="8097412"/>
            <a:ext cx="2144147" cy="1021064"/>
            <a:chOff x="0" y="0"/>
            <a:chExt cx="371119" cy="176731"/>
          </a:xfrm>
        </p:grpSpPr>
        <p:sp>
          <p:nvSpPr>
            <p:cNvPr name="Freeform 52" id="52"/>
            <p:cNvSpPr/>
            <p:nvPr/>
          </p:nvSpPr>
          <p:spPr>
            <a:xfrm flipH="false" flipV="false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 Bold"/>
                </a:rPr>
                <a:t>Gracie Coopers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"/>
                </a:rPr>
                <a:t>Compliance Officer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5269037" y="8097412"/>
            <a:ext cx="2144147" cy="1021064"/>
            <a:chOff x="0" y="0"/>
            <a:chExt cx="371119" cy="176731"/>
          </a:xfrm>
        </p:grpSpPr>
        <p:sp>
          <p:nvSpPr>
            <p:cNvPr name="Freeform 55" id="55"/>
            <p:cNvSpPr/>
            <p:nvPr/>
          </p:nvSpPr>
          <p:spPr>
            <a:xfrm flipH="false" flipV="false">
              <a:off x="0" y="0"/>
              <a:ext cx="371119" cy="176731"/>
            </a:xfrm>
            <a:custGeom>
              <a:avLst/>
              <a:gdLst/>
              <a:ahLst/>
              <a:cxnLst/>
              <a:rect r="r" b="b" t="t" l="l"/>
              <a:pathLst>
                <a:path h="176731" w="371119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 Bold"/>
                </a:rPr>
                <a:t>Marga Dunlop</a:t>
              </a:r>
            </a:p>
            <a:p>
              <a:pPr algn="ctr">
                <a:lnSpc>
                  <a:spcPts val="1950"/>
                </a:lnSpc>
              </a:pPr>
              <a:r>
                <a:rPr lang="en-US" sz="1500" spc="75">
                  <a:solidFill>
                    <a:srgbClr val="F4F4F4"/>
                  </a:solidFill>
                  <a:latin typeface="Fira Sans Medium"/>
                </a:rPr>
                <a:t>Risk Manager</a:t>
              </a: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028700" y="962025"/>
            <a:ext cx="724130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Organizational Chart</a:t>
            </a:r>
          </a:p>
        </p:txBody>
      </p:sp>
      <p:grpSp>
        <p:nvGrpSpPr>
          <p:cNvPr name="Group 58" id="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59" id="59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61" id="61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2" id="62"/>
          <p:cNvSpPr txBox="true"/>
          <p:nvPr/>
        </p:nvSpPr>
        <p:spPr>
          <a:xfrm rot="0">
            <a:off x="15372444" y="1146232"/>
            <a:ext cx="2037457" cy="29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4F4F4"/>
                </a:solidFill>
                <a:latin typeface="Fira Sans Light Bold"/>
              </a:rPr>
              <a:t>Back to Agenda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839887" y="1698135"/>
            <a:ext cx="7957376" cy="6890729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208" r="-27523" t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2108" y="4222246"/>
            <a:ext cx="5705011" cy="217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Discuss your company's unique culture that makes it a great place to work.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Elaborate using a bulleted list.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Or insert photos and videos.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89049"/>
            <a:ext cx="553182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Culture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968143"/>
            <a:ext cx="5231327" cy="29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Fira Sans Light Bold"/>
              </a:rPr>
              <a:t>Back to Agenda Page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DAFg0LHFXdc</dc:identifier>
  <dcterms:modified xsi:type="dcterms:W3CDTF">2011-08-01T06:04:30Z</dcterms:modified>
  <cp:revision>1</cp:revision>
  <dc:title>NTTF</dc:title>
</cp:coreProperties>
</file>